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7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98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916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261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75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61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96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3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011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1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12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2D308-F215-4BAF-B79F-AA3712EF89F8}" type="datetimeFigureOut">
              <a:rPr lang="en-US" smtClean="0"/>
              <a:t>12/12/2023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B120B0-C57E-4763-87D9-A29CD17F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5056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22347"/>
          </a:xfrm>
        </p:spPr>
        <p:txBody>
          <a:bodyPr>
            <a:normAutofit/>
          </a:bodyPr>
          <a:lstStyle/>
          <a:p>
            <a:pPr algn="r"/>
            <a:r>
              <a:rPr lang="en-US" sz="2000" b="1" dirty="0" smtClean="0">
                <a:latin typeface="+mn-lt"/>
              </a:rPr>
              <a:t>University of </a:t>
            </a:r>
            <a:r>
              <a:rPr lang="en-US" sz="2000" b="1" dirty="0" err="1" smtClean="0">
                <a:latin typeface="+mn-lt"/>
              </a:rPr>
              <a:t>Basrah</a:t>
            </a:r>
            <a:r>
              <a:rPr lang="en-US" sz="2000" b="1" dirty="0" smtClean="0">
                <a:latin typeface="+mn-lt"/>
              </a:rPr>
              <a:t>	</a:t>
            </a:r>
            <a:br>
              <a:rPr lang="en-US" sz="20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College of Nursing</a:t>
            </a:r>
            <a:endParaRPr lang="en-US" sz="2000" b="1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2962141"/>
            <a:ext cx="9144000" cy="2295659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Management &amp;Leadership in Nursing </a:t>
            </a:r>
          </a:p>
          <a:p>
            <a:r>
              <a:rPr lang="en-US" b="1" dirty="0" smtClean="0"/>
              <a:t>Building and Managing Teams</a:t>
            </a:r>
          </a:p>
          <a:p>
            <a:pPr algn="l"/>
            <a:endParaRPr lang="en-US" dirty="0" smtClean="0"/>
          </a:p>
          <a:p>
            <a:pPr algn="l"/>
            <a:r>
              <a:rPr lang="en-US" dirty="0" smtClean="0"/>
              <a:t>Lecture Ten   </a:t>
            </a:r>
          </a:p>
          <a:p>
            <a:pPr algn="l"/>
            <a:r>
              <a:rPr lang="en-US" dirty="0" smtClean="0"/>
              <a:t>Prepared by :- assist lect. Noor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shreaf</a:t>
            </a:r>
            <a:endParaRPr lang="en-US" dirty="0" smtClean="0"/>
          </a:p>
          <a:p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122363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225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2. Storming </a:t>
            </a:r>
            <a:r>
              <a:rPr lang="en-US" dirty="0" smtClean="0"/>
              <a:t>occurs as the team begins to work together. Members share their opinions about how to get the work of the team accomplished, and a lack of unity commonly results as the team becomes polarized. </a:t>
            </a:r>
          </a:p>
          <a:p>
            <a:pPr marL="0" indent="0" algn="l">
              <a:buNone/>
            </a:pPr>
            <a:r>
              <a:rPr lang="en-US" b="1" dirty="0" smtClean="0"/>
              <a:t>3. Norming</a:t>
            </a:r>
            <a:r>
              <a:rPr lang="en-US" dirty="0" smtClean="0"/>
              <a:t> occurs once the team overcomes resistance and progresses</a:t>
            </a:r>
          </a:p>
          <a:p>
            <a:pPr marL="0" indent="0" algn="l">
              <a:buNone/>
            </a:pPr>
            <a:r>
              <a:rPr lang="en-US" dirty="0" smtClean="0"/>
              <a:t>through the storming phase. Norming can be labeled as development of group cohesion. Group members begin to share ideas, and there is more acceptance among 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2201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4. Performing </a:t>
            </a:r>
            <a:r>
              <a:rPr lang="en-US" dirty="0" smtClean="0"/>
              <a:t>is the stage in which the members understand their roles , they are flexible, and group energy is channeled into meeting the goal. This stage is characterized as functional role-relatedness. </a:t>
            </a:r>
          </a:p>
          <a:p>
            <a:pPr marL="0" indent="0" algn="l">
              <a:buNone/>
            </a:pPr>
            <a:r>
              <a:rPr lang="en-US" b="1" dirty="0" smtClean="0"/>
              <a:t>5. Adjourning </a:t>
            </a:r>
            <a:r>
              <a:rPr lang="en-US" dirty="0" smtClean="0"/>
              <a:t>occurs once the work of the group is completed. When the team is beginning to adjourn, nurse leaders and managers should celebrate their successes and provide recognition to each individual.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699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b="1" dirty="0" smtClean="0"/>
              <a:t>Creating Synergy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As teams are formed and transition into the norming phase, </a:t>
            </a:r>
          </a:p>
          <a:p>
            <a:pPr marL="0" indent="0" algn="l">
              <a:buNone/>
            </a:pPr>
            <a:r>
              <a:rPr lang="en-US" dirty="0" smtClean="0"/>
              <a:t>members become interdependent and work together toward a common</a:t>
            </a:r>
          </a:p>
          <a:p>
            <a:pPr marL="0" indent="0" algn="l">
              <a:buNone/>
            </a:pPr>
            <a:r>
              <a:rPr lang="en-US" dirty="0" smtClean="0"/>
              <a:t>goal.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Underlying this inter-dependence is the principle of synergy.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Synergy catalyzes, unifies, and unleashes the greatest strengths within</a:t>
            </a:r>
          </a:p>
          <a:p>
            <a:pPr marL="0" indent="0" algn="l">
              <a:buNone/>
            </a:pPr>
            <a:r>
              <a:rPr lang="en-US" dirty="0" smtClean="0"/>
              <a:t>people.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Further, it fosters creativity, imagining, and intellectual networking.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6637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566670"/>
            <a:ext cx="10515600" cy="5610293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Synergy</a:t>
            </a:r>
            <a:r>
              <a:rPr lang="en-US" dirty="0" smtClean="0"/>
              <a:t> can be described as combining strengths of members of a team to result in remarkable outcomes that would not have been possible if members worked alone.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err="1" smtClean="0"/>
              <a:t>Roussel</a:t>
            </a:r>
            <a:r>
              <a:rPr lang="en-US" dirty="0" smtClean="0"/>
              <a:t> (2013) identified six basic rules for effective nurse leaders and</a:t>
            </a:r>
          </a:p>
          <a:p>
            <a:pPr marL="0" indent="0" algn="l">
              <a:buNone/>
            </a:pPr>
            <a:r>
              <a:rPr lang="en-US" dirty="0" smtClean="0"/>
              <a:t>managers to sustain synergy when team building and working with</a:t>
            </a:r>
          </a:p>
          <a:p>
            <a:pPr marL="0" indent="0" algn="l">
              <a:buNone/>
            </a:pPr>
            <a:r>
              <a:rPr lang="en-US" dirty="0" smtClean="0"/>
              <a:t>teams:</a:t>
            </a:r>
          </a:p>
          <a:p>
            <a:pPr marL="0" indent="0" algn="l">
              <a:buNone/>
            </a:pPr>
            <a:r>
              <a:rPr lang="en-US" dirty="0" smtClean="0"/>
              <a:t>1. Define a clear purpose or goal.</a:t>
            </a:r>
          </a:p>
          <a:p>
            <a:pPr marL="0" indent="0" algn="l">
              <a:buNone/>
            </a:pPr>
            <a:r>
              <a:rPr lang="en-US" dirty="0" smtClean="0"/>
              <a:t>2. Actively listening.</a:t>
            </a:r>
          </a:p>
          <a:p>
            <a:pPr marL="0" indent="0" algn="l">
              <a:buNone/>
            </a:pPr>
            <a:r>
              <a:rPr lang="en-US" dirty="0" smtClean="0"/>
              <a:t>3. Maintain honesty.</a:t>
            </a:r>
          </a:p>
          <a:p>
            <a:pPr marL="0" indent="0" algn="l">
              <a:buNone/>
            </a:pPr>
            <a:r>
              <a:rPr lang="en-US" dirty="0" smtClean="0"/>
              <a:t>4. Demonstrate compassion.</a:t>
            </a:r>
          </a:p>
          <a:p>
            <a:pPr marL="0" indent="0" algn="l">
              <a:buNone/>
            </a:pPr>
            <a:r>
              <a:rPr lang="en-US" dirty="0" smtClean="0"/>
              <a:t>5. Commit to resolution of conflicts.</a:t>
            </a:r>
          </a:p>
          <a:p>
            <a:pPr marL="0" indent="0" algn="l">
              <a:buNone/>
            </a:pPr>
            <a:r>
              <a:rPr lang="en-US" dirty="0" smtClean="0"/>
              <a:t>6. Be flexible.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006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/>
              <a:t>Characteristics of effective teams</a:t>
            </a:r>
          </a:p>
          <a:p>
            <a:pPr marL="0" indent="0" algn="l">
              <a:buNone/>
            </a:pPr>
            <a:r>
              <a:rPr lang="en-US" dirty="0" smtClean="0"/>
              <a:t>1. Team leadership</a:t>
            </a:r>
          </a:p>
          <a:p>
            <a:pPr marL="0" indent="0" algn="l">
              <a:buNone/>
            </a:pPr>
            <a:r>
              <a:rPr lang="en-US" dirty="0" smtClean="0"/>
              <a:t>2. Mutual performance monitoring</a:t>
            </a:r>
          </a:p>
          <a:p>
            <a:pPr marL="0" indent="0" algn="l">
              <a:buNone/>
            </a:pPr>
            <a:r>
              <a:rPr lang="en-US" dirty="0" smtClean="0"/>
              <a:t>3. Backup behavior</a:t>
            </a:r>
          </a:p>
          <a:p>
            <a:pPr marL="0" indent="0" algn="l">
              <a:buNone/>
            </a:pPr>
            <a:r>
              <a:rPr lang="en-US" dirty="0" smtClean="0"/>
              <a:t>4. Adaptability</a:t>
            </a:r>
          </a:p>
          <a:p>
            <a:pPr marL="0" indent="0" algn="l">
              <a:buNone/>
            </a:pPr>
            <a:r>
              <a:rPr lang="en-US" dirty="0" smtClean="0"/>
              <a:t>5. Team orientation</a:t>
            </a:r>
          </a:p>
          <a:p>
            <a:pPr marL="0" indent="0" algn="l">
              <a:buNone/>
            </a:pPr>
            <a:r>
              <a:rPr lang="en-US" dirty="0" smtClean="0"/>
              <a:t>6. Shared mental models</a:t>
            </a:r>
          </a:p>
          <a:p>
            <a:pPr marL="0" indent="0" algn="l">
              <a:buNone/>
            </a:pPr>
            <a:r>
              <a:rPr lang="en-US" dirty="0" smtClean="0"/>
              <a:t>7. Mutual trust</a:t>
            </a:r>
          </a:p>
          <a:p>
            <a:pPr marL="0" indent="0" algn="l">
              <a:buNone/>
            </a:pPr>
            <a:r>
              <a:rPr lang="en-US" dirty="0" smtClean="0"/>
              <a:t>8. Closed-loop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8893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/>
              <a:t>Leading and managing teams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 Nurse leaders and managers serve key roles within the professional</a:t>
            </a:r>
          </a:p>
          <a:p>
            <a:pPr marL="0" indent="0" algn="l">
              <a:buNone/>
            </a:pPr>
            <a:r>
              <a:rPr lang="en-US" dirty="0" smtClean="0"/>
              <a:t>practice setting, profession, health-care industry, and society.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They model expert leadership practice to </a:t>
            </a:r>
            <a:r>
              <a:rPr lang="en-US" dirty="0" err="1" smtClean="0"/>
              <a:t>interprofessional</a:t>
            </a:r>
            <a:r>
              <a:rPr lang="en-US" dirty="0" smtClean="0"/>
              <a:t> team </a:t>
            </a:r>
          </a:p>
          <a:p>
            <a:pPr marL="0" indent="0" algn="l">
              <a:buNone/>
            </a:pPr>
            <a:r>
              <a:rPr lang="en-US" dirty="0" smtClean="0"/>
              <a:t>Members and healthcare consumers.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865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 fontScale="85000" lnSpcReduction="20000"/>
          </a:bodyPr>
          <a:lstStyle/>
          <a:p>
            <a:pPr marL="0" indent="0" algn="l">
              <a:buNone/>
            </a:pPr>
            <a:r>
              <a:rPr lang="en-US" dirty="0" smtClean="0"/>
              <a:t>LeBlanc (2014) suggests that the </a:t>
            </a:r>
            <a:r>
              <a:rPr lang="en-US" b="1" dirty="0" smtClean="0"/>
              <a:t>TEEAMS</a:t>
            </a:r>
            <a:r>
              <a:rPr lang="en-US" dirty="0" smtClean="0"/>
              <a:t> approach is one way in</a:t>
            </a:r>
          </a:p>
          <a:p>
            <a:pPr marL="0" indent="0" algn="l">
              <a:buNone/>
            </a:pPr>
            <a:r>
              <a:rPr lang="en-US" dirty="0" smtClean="0"/>
              <a:t>which nurse leaders and managers can create and lead successful</a:t>
            </a:r>
          </a:p>
          <a:p>
            <a:pPr marL="0" indent="0" algn="l">
              <a:buNone/>
            </a:pPr>
            <a:r>
              <a:rPr lang="en-US" dirty="0" smtClean="0"/>
              <a:t>teams. The key factors of </a:t>
            </a:r>
            <a:r>
              <a:rPr lang="en-US" b="1" dirty="0" smtClean="0"/>
              <a:t>TEEAMS</a:t>
            </a:r>
            <a:r>
              <a:rPr lang="en-US" dirty="0" smtClean="0"/>
              <a:t> are as follows:</a:t>
            </a:r>
          </a:p>
          <a:p>
            <a:pPr marL="0" indent="0" algn="l">
              <a:buNone/>
            </a:pPr>
            <a:r>
              <a:rPr lang="en-US" b="1" dirty="0" smtClean="0"/>
              <a:t>1. Time</a:t>
            </a:r>
          </a:p>
          <a:p>
            <a:pPr marL="0" indent="0" algn="l">
              <a:buNone/>
            </a:pPr>
            <a:r>
              <a:rPr lang="en-US" b="1" dirty="0" smtClean="0"/>
              <a:t>2. Empowerment</a:t>
            </a:r>
          </a:p>
          <a:p>
            <a:pPr marL="0" indent="0" algn="l">
              <a:buNone/>
            </a:pPr>
            <a:r>
              <a:rPr lang="en-US" b="1" dirty="0" smtClean="0"/>
              <a:t>3. Enthusiasm:</a:t>
            </a:r>
            <a:r>
              <a:rPr lang="en-US" dirty="0" smtClean="0"/>
              <a:t> it is contagious and results in getting team members</a:t>
            </a:r>
          </a:p>
          <a:p>
            <a:pPr marL="0" indent="0" algn="l">
              <a:buNone/>
            </a:pPr>
            <a:r>
              <a:rPr lang="en-US" dirty="0" smtClean="0"/>
              <a:t>excited about the work and the team goals.</a:t>
            </a:r>
          </a:p>
          <a:p>
            <a:pPr marL="0" indent="0" algn="l">
              <a:buNone/>
            </a:pPr>
            <a:r>
              <a:rPr lang="en-US" b="1" dirty="0" smtClean="0"/>
              <a:t>4. Appreciation:</a:t>
            </a:r>
            <a:r>
              <a:rPr lang="en-US" dirty="0" smtClean="0"/>
              <a:t> it is meaningful recognition of a job well done. Everyone </a:t>
            </a:r>
          </a:p>
          <a:p>
            <a:pPr marL="0" indent="0" algn="l">
              <a:buNone/>
            </a:pPr>
            <a:r>
              <a:rPr lang="en-US" dirty="0" smtClean="0"/>
              <a:t>needs recognition for his or her work at times.</a:t>
            </a:r>
          </a:p>
          <a:p>
            <a:pPr marL="0" indent="0" algn="l">
              <a:buNone/>
            </a:pPr>
            <a:r>
              <a:rPr lang="en-US" b="1" dirty="0" smtClean="0"/>
              <a:t>5. Management:</a:t>
            </a:r>
            <a:r>
              <a:rPr lang="en-US" dirty="0" smtClean="0"/>
              <a:t> managing teams and holding them accountable are </a:t>
            </a:r>
          </a:p>
          <a:p>
            <a:pPr marL="0" indent="0" algn="l">
              <a:buNone/>
            </a:pPr>
            <a:r>
              <a:rPr lang="en-US" dirty="0" smtClean="0"/>
              <a:t>major roles of nurse leaders and managers.</a:t>
            </a:r>
          </a:p>
          <a:p>
            <a:pPr marL="0" indent="0" algn="l">
              <a:buNone/>
            </a:pPr>
            <a:r>
              <a:rPr lang="en-US" b="1" dirty="0" smtClean="0"/>
              <a:t>6. Support:</a:t>
            </a:r>
            <a:r>
              <a:rPr lang="en-US" dirty="0" smtClean="0"/>
              <a:t> all nurses at all levels need support to accomplish their </a:t>
            </a:r>
          </a:p>
          <a:p>
            <a:pPr marL="0" indent="0" algn="l">
              <a:buNone/>
            </a:pPr>
            <a:r>
              <a:rPr lang="en-US" dirty="0" smtClean="0"/>
              <a:t>work. Nurse leaders and managers must support their team including</a:t>
            </a:r>
          </a:p>
          <a:p>
            <a:pPr marL="0" indent="0" algn="l">
              <a:buNone/>
            </a:pPr>
            <a:r>
              <a:rPr lang="en-US" dirty="0" smtClean="0"/>
              <a:t>their personal, professional, and organizational needs.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5572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5599" cy="4645718"/>
          </a:xfrm>
        </p:spPr>
      </p:pic>
    </p:spTree>
    <p:extLst>
      <p:ext uri="{BB962C8B-B14F-4D97-AF65-F5344CB8AC3E}">
        <p14:creationId xmlns:p14="http://schemas.microsoft.com/office/powerpoint/2010/main" val="65358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b="1" dirty="0" smtClean="0">
                <a:latin typeface="+mn-lt"/>
              </a:rPr>
              <a:t>Building and Managing Teams</a:t>
            </a:r>
            <a:r>
              <a:rPr lang="en-US" sz="2400" dirty="0" smtClean="0">
                <a:latin typeface="+mn-lt"/>
              </a:rPr>
              <a:t/>
            </a:r>
            <a:br>
              <a:rPr lang="en-US" sz="2400" dirty="0" smtClean="0">
                <a:latin typeface="+mn-lt"/>
              </a:rPr>
            </a:br>
            <a:endParaRPr lang="en-US" sz="2400" dirty="0">
              <a:latin typeface="+mn-lt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811802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/>
              <a:t>International evidence suggests that teams composed of various health care professionals can maximize the strengths of health-care </a:t>
            </a:r>
          </a:p>
          <a:p>
            <a:pPr marL="0" indent="0" algn="l">
              <a:buNone/>
            </a:pPr>
            <a:r>
              <a:rPr lang="en-US" dirty="0" smtClean="0"/>
              <a:t>professionals, enhance work processes, and improve patient care</a:t>
            </a:r>
          </a:p>
          <a:p>
            <a:pPr marL="0" indent="0" algn="l">
              <a:buNone/>
            </a:pPr>
            <a:r>
              <a:rPr lang="en-US" dirty="0" smtClean="0"/>
              <a:t>outcomes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146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Teamwork and collaboration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Nurses at all levels must gain the knowledge and develop the necessary skills and attitudes to be able to collaborate on </a:t>
            </a:r>
            <a:r>
              <a:rPr lang="en-US" dirty="0" err="1" smtClean="0"/>
              <a:t>intraprofessional</a:t>
            </a:r>
            <a:r>
              <a:rPr lang="en-US" dirty="0" smtClean="0"/>
              <a:t> and </a:t>
            </a:r>
            <a:r>
              <a:rPr lang="en-US" dirty="0" err="1" smtClean="0"/>
              <a:t>interprofessional</a:t>
            </a:r>
            <a:r>
              <a:rPr lang="en-US" dirty="0" smtClean="0"/>
              <a:t> teams.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Teamwork and collaboration require functioning effectively within nursing and </a:t>
            </a:r>
            <a:r>
              <a:rPr lang="en-US" dirty="0" err="1" smtClean="0"/>
              <a:t>interprofessional</a:t>
            </a:r>
            <a:r>
              <a:rPr lang="en-US" dirty="0" smtClean="0"/>
              <a:t> teams, fostering open communication, mutual respect, and shared decision-making to achieve quality patient care.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9956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Intraprofessional</a:t>
            </a:r>
            <a:r>
              <a:rPr lang="en-US" b="1" dirty="0" smtClean="0">
                <a:solidFill>
                  <a:srgbClr val="FF0000"/>
                </a:solidFill>
              </a:rPr>
              <a:t> teams</a:t>
            </a:r>
          </a:p>
          <a:p>
            <a:pPr marL="0" indent="0" algn="l">
              <a:buNone/>
            </a:pPr>
            <a:r>
              <a:rPr lang="en-US" dirty="0" smtClean="0"/>
              <a:t>These are teams of nurses at various levels in the organization</a:t>
            </a:r>
          </a:p>
          <a:p>
            <a:pPr marL="0" indent="0" algn="l">
              <a:buNone/>
            </a:pPr>
            <a:r>
              <a:rPr lang="en-US" dirty="0" smtClean="0"/>
              <a:t>collaborating to ensure that patient care is continuous and reliable.</a:t>
            </a:r>
          </a:p>
          <a:p>
            <a:pPr marL="0" indent="0" algn="l">
              <a:buNone/>
            </a:pPr>
            <a:r>
              <a:rPr lang="en-US" b="1" dirty="0" err="1" smtClean="0">
                <a:solidFill>
                  <a:srgbClr val="FF0000"/>
                </a:solidFill>
              </a:rPr>
              <a:t>Interprofessional</a:t>
            </a:r>
            <a:r>
              <a:rPr lang="en-US" b="1" dirty="0" smtClean="0">
                <a:solidFill>
                  <a:srgbClr val="FF0000"/>
                </a:solidFill>
              </a:rPr>
              <a:t> teams:</a:t>
            </a:r>
          </a:p>
          <a:p>
            <a:pPr marL="0" indent="0" algn="l">
              <a:buNone/>
            </a:pPr>
            <a:r>
              <a:rPr lang="en-US" dirty="0" smtClean="0"/>
              <a:t>These are teams made up of health-care professionals, the patient, and</a:t>
            </a:r>
          </a:p>
          <a:p>
            <a:pPr marL="0" indent="0" algn="l">
              <a:buNone/>
            </a:pPr>
            <a:r>
              <a:rPr lang="en-US" dirty="0" smtClean="0"/>
              <a:t>the patient‘s family working together to collaborate, communicate, and</a:t>
            </a:r>
          </a:p>
          <a:p>
            <a:pPr marL="0" indent="0" algn="l">
              <a:buNone/>
            </a:pPr>
            <a:r>
              <a:rPr lang="en-US" dirty="0" smtClean="0"/>
              <a:t>integrate care to ensure that patient care is continuous and reliable.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353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Teamwork: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It is sharing one‘s expertise and relinquishing some autonomy work </a:t>
            </a:r>
          </a:p>
          <a:p>
            <a:pPr marL="0" indent="0" algn="l">
              <a:buNone/>
            </a:pPr>
            <a:r>
              <a:rPr lang="en-US" dirty="0" smtClean="0"/>
              <a:t>closely with others, including patients and communities, to achieve</a:t>
            </a:r>
          </a:p>
          <a:p>
            <a:pPr marL="0" indent="0" algn="l">
              <a:buNone/>
            </a:pPr>
            <a:r>
              <a:rPr lang="en-US" dirty="0" smtClean="0"/>
              <a:t>better outcomes.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Teamwork involves integrating the knowledge, expertise, and</a:t>
            </a:r>
          </a:p>
          <a:p>
            <a:pPr marL="0" indent="0" algn="l">
              <a:buNone/>
            </a:pPr>
            <a:r>
              <a:rPr lang="en-US" dirty="0" smtClean="0"/>
              <a:t>experience of health-care professionals to work collaboratively in </a:t>
            </a:r>
          </a:p>
          <a:p>
            <a:pPr marL="0" indent="0" algn="l">
              <a:buNone/>
            </a:pPr>
            <a:r>
              <a:rPr lang="en-US" dirty="0" smtClean="0"/>
              <a:t>planning and delivering patient-centered care that is safe, timely, </a:t>
            </a:r>
          </a:p>
          <a:p>
            <a:pPr marL="0" indent="0" algn="l">
              <a:buNone/>
            </a:pPr>
            <a:r>
              <a:rPr lang="en-US" dirty="0" smtClean="0"/>
              <a:t>efficient, effective, and equitable.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94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502276"/>
            <a:ext cx="10515600" cy="5674687"/>
          </a:xfrm>
        </p:spPr>
        <p:txBody>
          <a:bodyPr>
            <a:normAutofit fontScale="92500"/>
          </a:bodyPr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Collaboration: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It is working jointly with others in a mutually beneficial and well- defined </a:t>
            </a:r>
          </a:p>
          <a:p>
            <a:pPr marL="0" indent="0" algn="l">
              <a:buNone/>
            </a:pPr>
            <a:r>
              <a:rPr lang="en-US" dirty="0" err="1" smtClean="0"/>
              <a:t>interprofessional</a:t>
            </a:r>
            <a:r>
              <a:rPr lang="en-US" dirty="0" smtClean="0"/>
              <a:t> relationship to achieve common goals.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Collaboration is slowly becoming a reality in health care today.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Collaboration uses the individual and collective skills and experience of </a:t>
            </a:r>
          </a:p>
          <a:p>
            <a:pPr marL="0" indent="0" algn="l">
              <a:buNone/>
            </a:pPr>
            <a:r>
              <a:rPr lang="en-US" dirty="0" smtClean="0"/>
              <a:t>team members, and it allows them to function more effectively and </a:t>
            </a:r>
          </a:p>
          <a:p>
            <a:pPr marL="0" indent="0" algn="l">
              <a:buNone/>
            </a:pPr>
            <a:r>
              <a:rPr lang="en-US" dirty="0" smtClean="0"/>
              <a:t>deliver a higher level of services than each would be able to provide alone.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Teamwork and collaboration require nurses at all levels to use effective </a:t>
            </a:r>
          </a:p>
          <a:p>
            <a:pPr marL="0" indent="0" algn="l">
              <a:buNone/>
            </a:pPr>
            <a:r>
              <a:rPr lang="en-US" dirty="0" smtClean="0"/>
              <a:t>communication skills to collaborate and function on </a:t>
            </a:r>
            <a:r>
              <a:rPr lang="en-US" dirty="0" err="1" smtClean="0"/>
              <a:t>interprofessional</a:t>
            </a:r>
            <a:r>
              <a:rPr lang="en-US" dirty="0" smtClean="0"/>
              <a:t> and </a:t>
            </a:r>
          </a:p>
          <a:p>
            <a:pPr marL="0" indent="0" algn="l">
              <a:buNone/>
            </a:pPr>
            <a:r>
              <a:rPr lang="en-US" dirty="0" err="1" smtClean="0"/>
              <a:t>intraprofessional</a:t>
            </a:r>
            <a:r>
              <a:rPr lang="en-US" dirty="0" smtClean="0"/>
              <a:t> teams.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95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>
                <a:solidFill>
                  <a:srgbClr val="FF0000"/>
                </a:solidFill>
              </a:rPr>
              <a:t>TEAM BUILDING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All nurses at all levels must engage in teamwork to collaborate with </a:t>
            </a:r>
          </a:p>
          <a:p>
            <a:pPr marL="0" indent="0" algn="l">
              <a:buNone/>
            </a:pPr>
            <a:r>
              <a:rPr lang="en-US" dirty="0" smtClean="0"/>
              <a:t>patients, families, and other health- care professionals to deliver safe </a:t>
            </a:r>
          </a:p>
          <a:p>
            <a:pPr marL="0" indent="0" algn="l">
              <a:buNone/>
            </a:pPr>
            <a:r>
              <a:rPr lang="en-US" dirty="0" smtClean="0"/>
              <a:t>and quality nursing care.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Nurse leaders and managers are critical to building successful and</a:t>
            </a:r>
          </a:p>
          <a:p>
            <a:pPr marL="0" indent="0" algn="l">
              <a:buNone/>
            </a:pPr>
            <a:r>
              <a:rPr lang="en-US" dirty="0" smtClean="0"/>
              <a:t>satisfying teams.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Effective team building encourages staff commitment, creativity, </a:t>
            </a:r>
          </a:p>
          <a:p>
            <a:pPr marL="0" indent="0" algn="l">
              <a:buNone/>
            </a:pPr>
            <a:r>
              <a:rPr lang="en-US" dirty="0" smtClean="0"/>
              <a:t>support, and growth of individuals, the unit, and the organization.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35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506828"/>
            <a:ext cx="10515600" cy="4670135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/>
              <a:t>The types of committees</a:t>
            </a:r>
            <a:r>
              <a:rPr lang="en-US" dirty="0" smtClean="0"/>
              <a:t> used in an organization or unit are usually</a:t>
            </a:r>
          </a:p>
          <a:p>
            <a:pPr marL="0" indent="0" algn="l">
              <a:buNone/>
            </a:pPr>
            <a:r>
              <a:rPr lang="en-US" dirty="0" smtClean="0"/>
              <a:t>determined by the mission, vision, and philosophy. Committees can be:</a:t>
            </a:r>
          </a:p>
          <a:p>
            <a:pPr marL="0" indent="0" algn="l">
              <a:buNone/>
            </a:pPr>
            <a:r>
              <a:rPr lang="en-US" b="1" u="sng" dirty="0" smtClean="0"/>
              <a:t>1. </a:t>
            </a:r>
            <a:r>
              <a:rPr lang="en-US" b="1" u="sng" dirty="0" err="1" smtClean="0"/>
              <a:t>Intraprofessional</a:t>
            </a:r>
            <a:r>
              <a:rPr lang="en-US" b="1" u="sng" dirty="0" smtClean="0"/>
              <a:t> committee:</a:t>
            </a:r>
            <a:r>
              <a:rPr lang="en-US" dirty="0" smtClean="0"/>
              <a:t> for example is a nursing professional </a:t>
            </a:r>
          </a:p>
          <a:p>
            <a:pPr marL="0" indent="0" algn="l">
              <a:buNone/>
            </a:pPr>
            <a:r>
              <a:rPr lang="en-US" dirty="0" smtClean="0"/>
              <a:t>practice committee, which includes a registered nurse from all units or </a:t>
            </a:r>
          </a:p>
          <a:p>
            <a:pPr marL="0" indent="0" algn="l">
              <a:buNone/>
            </a:pPr>
            <a:r>
              <a:rPr lang="en-US" dirty="0" smtClean="0"/>
              <a:t>departments within the organization. </a:t>
            </a:r>
          </a:p>
          <a:p>
            <a:pPr marL="0" indent="0" algn="l">
              <a:buNone/>
            </a:pPr>
            <a:r>
              <a:rPr lang="en-US" b="1" u="sng" dirty="0" smtClean="0"/>
              <a:t>2. </a:t>
            </a:r>
            <a:r>
              <a:rPr lang="en-US" b="1" u="sng" dirty="0" err="1" smtClean="0"/>
              <a:t>Interprofessional</a:t>
            </a:r>
            <a:r>
              <a:rPr lang="en-US" b="1" u="sng" dirty="0" smtClean="0"/>
              <a:t> committee:</a:t>
            </a:r>
            <a:r>
              <a:rPr lang="en-US" dirty="0" smtClean="0"/>
              <a:t> for example is a hospital ethics committee,</a:t>
            </a:r>
          </a:p>
          <a:p>
            <a:pPr marL="0" indent="0" algn="l">
              <a:buNone/>
            </a:pPr>
            <a:r>
              <a:rPr lang="en-US" dirty="0" smtClean="0"/>
              <a:t>which may include registered nurses from several units </a:t>
            </a:r>
            <a:r>
              <a:rPr lang="en-US" dirty="0" smtClean="0"/>
              <a:t>or departments</a:t>
            </a:r>
            <a:r>
              <a:rPr lang="en-US" dirty="0" smtClean="0"/>
              <a:t>, a</a:t>
            </a:r>
          </a:p>
          <a:p>
            <a:pPr marL="0" indent="0" algn="l">
              <a:buNone/>
            </a:pPr>
            <a:r>
              <a:rPr lang="en-US" dirty="0" smtClean="0"/>
              <a:t>physician representative, social workers, a chaplain, a patient advocate, </a:t>
            </a:r>
          </a:p>
          <a:p>
            <a:pPr marL="0" indent="0" algn="l">
              <a:buNone/>
            </a:pPr>
            <a:r>
              <a:rPr lang="en-US" dirty="0" smtClean="0"/>
              <a:t>other health-care professionals, and a health-care consumer (often a</a:t>
            </a:r>
          </a:p>
          <a:p>
            <a:pPr marL="0" indent="0" algn="l">
              <a:buNone/>
            </a:pPr>
            <a:r>
              <a:rPr lang="en-US" dirty="0" smtClean="0"/>
              <a:t>former patient).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605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657256"/>
          </a:xfrm>
        </p:spPr>
        <p:txBody>
          <a:bodyPr/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Stages of Team Development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Nurse leaders and managers must be aware of group dynamics and be prepared to facilitate the work of the team, if needed.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All teams go through a series of stages as they are being formed, begin working, and accomplish their goals. </a:t>
            </a:r>
          </a:p>
          <a:p>
            <a:pPr marL="0" indent="0" algn="l" rtl="0">
              <a:buNone/>
            </a:pPr>
            <a:r>
              <a:rPr lang="en-US" b="1" dirty="0" smtClean="0"/>
              <a:t>1. Forming </a:t>
            </a:r>
            <a:r>
              <a:rPr lang="en-US" dirty="0" smtClean="0"/>
              <a:t>is the initial stage when members of the team first meet each other. Members share information about themselves, learn about the purpose of the team, and begin discussion about goals.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6443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1112</Words>
  <Application>Microsoft Office PowerPoint</Application>
  <PresentationFormat>شاشة عريضة</PresentationFormat>
  <Paragraphs>111</Paragraphs>
  <Slides>17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Wingdings</vt:lpstr>
      <vt:lpstr>نسق Office</vt:lpstr>
      <vt:lpstr>University of Basrah  College of Nursing</vt:lpstr>
      <vt:lpstr>Building and Managing Teams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University of Basrah  College of Nursing</dc:title>
  <dc:creator>Maher</dc:creator>
  <cp:lastModifiedBy>Maher</cp:lastModifiedBy>
  <cp:revision>7</cp:revision>
  <dcterms:created xsi:type="dcterms:W3CDTF">2023-12-12T06:14:33Z</dcterms:created>
  <dcterms:modified xsi:type="dcterms:W3CDTF">2023-12-12T12:39:42Z</dcterms:modified>
</cp:coreProperties>
</file>